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latsi" charset="1" panose="00000500000000000000"/>
      <p:regular r:id="rId14"/>
    </p:embeddedFont>
    <p:embeddedFont>
      <p:font typeface="Open Sans Bold" charset="1" panose="020B0806030504020204"/>
      <p:regular r:id="rId15"/>
    </p:embeddedFont>
    <p:embeddedFont>
      <p:font typeface="Abhaya Libre Bold" charset="1" panose="02000803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hP_QOWqw.mp4>
</file>

<file path=ppt/media/image1.png>
</file>

<file path=ppt/media/image2.svg>
</file>

<file path=ppt/media/image3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VAGhP_QOWqw.mp4" Type="http://schemas.openxmlformats.org/officeDocument/2006/relationships/video"/><Relationship Id="rId6" Target="../media/VAGhP_QOWqw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12" id="12"/>
          <p:cNvSpPr txBox="true"/>
          <p:nvPr/>
        </p:nvSpPr>
        <p:spPr>
          <a:xfrm rot="0">
            <a:off x="4335772" y="1844392"/>
            <a:ext cx="13564645" cy="2202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24"/>
              </a:lnSpc>
            </a:pPr>
            <a:r>
              <a:rPr lang="en-US" sz="8684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AI BASED FRAUD DETECTION SYSTEM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2646898" y="-210192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088471" y="4858465"/>
            <a:ext cx="13145798" cy="5428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66"/>
              </a:lnSpc>
            </a:pPr>
            <a:r>
              <a:rPr lang="en-US" sz="3833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                            Mentor                  : Mr.Anurag Sharma  </a:t>
            </a:r>
          </a:p>
          <a:p>
            <a:pPr algn="ctr">
              <a:lnSpc>
                <a:spcPts val="5366"/>
              </a:lnSpc>
            </a:pPr>
            <a:r>
              <a:rPr lang="en-US" sz="3833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   </a:t>
            </a:r>
            <a:r>
              <a:rPr lang="en-US" sz="3833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Presented By     :  Group 2</a:t>
            </a:r>
          </a:p>
          <a:p>
            <a:pPr algn="ctr">
              <a:lnSpc>
                <a:spcPts val="5366"/>
              </a:lnSpc>
            </a:pPr>
            <a:r>
              <a:rPr lang="en-US" sz="3833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                      Team Members : Gunjan Aggarwal</a:t>
            </a:r>
          </a:p>
          <a:p>
            <a:pPr algn="ctr">
              <a:lnSpc>
                <a:spcPts val="5366"/>
              </a:lnSpc>
            </a:pPr>
            <a:r>
              <a:rPr lang="en-US" sz="3833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                                                  Tvesa Gupta</a:t>
            </a:r>
          </a:p>
          <a:p>
            <a:pPr algn="ctr">
              <a:lnSpc>
                <a:spcPts val="5366"/>
              </a:lnSpc>
            </a:pPr>
            <a:r>
              <a:rPr lang="en-US" sz="3833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                                                        Shaili Chauhan</a:t>
            </a:r>
          </a:p>
          <a:p>
            <a:pPr algn="ctr">
              <a:lnSpc>
                <a:spcPts val="5366"/>
              </a:lnSpc>
            </a:pPr>
            <a:r>
              <a:rPr lang="en-US" sz="3833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                                                                             Umarani Muthukrishnan</a:t>
            </a:r>
          </a:p>
          <a:p>
            <a:pPr algn="ctr">
              <a:lnSpc>
                <a:spcPts val="5366"/>
              </a:lnSpc>
            </a:pPr>
            <a:r>
              <a:rPr lang="en-US" sz="3833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                                                            Hemasri Vodnala</a:t>
            </a:r>
          </a:p>
          <a:p>
            <a:pPr algn="ctr">
              <a:lnSpc>
                <a:spcPts val="5366"/>
              </a:lnSpc>
            </a:pP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1118095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18390" y="866775"/>
            <a:ext cx="10451219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PROBLEM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232082" y="3605421"/>
            <a:ext cx="13823836" cy="342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32"/>
              </a:lnSpc>
            </a:pPr>
            <a:r>
              <a:rPr lang="en-US" sz="388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Financial fraud disproportionately affects women, making secure banking essential. Traditional methods fail to detect threats in real time. This AI-driven system analyzes transaction patterns, detects anomalies, and instantly flags suspicious activities to protect women's accounts from fraud.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GBS Diversity Hackathon </a:t>
            </a: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| 2025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1090490" y="-104525"/>
            <a:ext cx="0" cy="261479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H="true" flipV="true">
            <a:off x="1090490" y="7653445"/>
            <a:ext cx="762" cy="2633452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7512165" y="-155385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92058" y="90481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66775"/>
            <a:ext cx="16230600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PROPOSED SOLUTION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11938" y="2878288"/>
            <a:ext cx="1152004" cy="1152004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2944" lIns="52944" bIns="52944" rIns="52944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11938" y="2950032"/>
            <a:ext cx="1152004" cy="903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5"/>
              </a:lnSpc>
            </a:pPr>
            <a:r>
              <a:rPr lang="en-US" sz="5246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1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11938" y="5021595"/>
            <a:ext cx="1152004" cy="115200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2944" lIns="52944" bIns="52944" rIns="52944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564423" y="4970679"/>
            <a:ext cx="1152004" cy="903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5"/>
              </a:lnSpc>
            </a:pPr>
            <a:r>
              <a:rPr lang="en-US" sz="5246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2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611938" y="7164903"/>
            <a:ext cx="1152004" cy="115200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2944" lIns="52944" bIns="52944" rIns="52944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611938" y="7236647"/>
            <a:ext cx="1152004" cy="903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5"/>
              </a:lnSpc>
            </a:pPr>
            <a:r>
              <a:rPr lang="en-US" sz="5246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949882" y="2988132"/>
            <a:ext cx="16273456" cy="123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42"/>
              </a:lnSpc>
            </a:pPr>
            <a:r>
              <a:rPr lang="en-US" sz="353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AI &amp; ML-Based Fraud Detection </a:t>
            </a:r>
            <a:r>
              <a:rPr lang="en-US" sz="353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–  Uses Random Forest to analyze transaction patterns and flag fraudulent activities in real-time.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49882" y="4954920"/>
            <a:ext cx="14626612" cy="1772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3"/>
              </a:lnSpc>
            </a:pPr>
            <a:r>
              <a:rPr lang="en-US" sz="338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Secure &amp; Scalable System – Implements Flask/Express.js backend, React.js/Vue.js frontend, cloud deployment, and security measures like encryption &amp; 2FA.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949882" y="7262079"/>
            <a:ext cx="15906419" cy="123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9"/>
              </a:lnSpc>
            </a:pPr>
            <a:r>
              <a:rPr lang="en-US" sz="354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Real-Time Alerts &amp; Chatbot – Notifies users instantly about suspicious transactions and integrates a chatbot with generative AI for assistance.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627362" y="0"/>
            <a:ext cx="937061" cy="10287000"/>
            <a:chOff x="0" y="0"/>
            <a:chExt cx="246798" cy="270933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467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6798">
                  <a:moveTo>
                    <a:pt x="0" y="0"/>
                  </a:moveTo>
                  <a:lnTo>
                    <a:pt x="246798" y="0"/>
                  </a:lnTo>
                  <a:lnTo>
                    <a:pt x="2467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6F3EB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24679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GBS Diversity Hackathon | 2025</a:t>
            </a:r>
          </a:p>
        </p:txBody>
      </p:sp>
      <p:sp>
        <p:nvSpPr>
          <p:cNvPr name="AutoShape 22" id="22"/>
          <p:cNvSpPr/>
          <p:nvPr/>
        </p:nvSpPr>
        <p:spPr>
          <a:xfrm flipH="true" flipV="true">
            <a:off x="1090490" y="7761841"/>
            <a:ext cx="762" cy="2525056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 flipV="true">
            <a:off x="1090490" y="-104525"/>
            <a:ext cx="0" cy="2422275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4" id="24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</a:t>
              </a: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9697545" y="878816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564423" y="-1641171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2946" y="8800282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Diversity Hackathon</a:t>
            </a: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| 2025</a:t>
            </a:r>
          </a:p>
        </p:txBody>
      </p:sp>
      <p:sp>
        <p:nvSpPr>
          <p:cNvPr name="AutoShape 3" id="3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3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188327" y="4090822"/>
            <a:ext cx="1391737" cy="565309"/>
            <a:chOff x="0" y="0"/>
            <a:chExt cx="366548" cy="14888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6548" cy="148888"/>
            </a:xfrm>
            <a:custGeom>
              <a:avLst/>
              <a:gdLst/>
              <a:ahLst/>
              <a:cxnLst/>
              <a:rect r="r" b="b" t="t" l="l"/>
              <a:pathLst>
                <a:path h="148888" w="366548">
                  <a:moveTo>
                    <a:pt x="0" y="0"/>
                  </a:moveTo>
                  <a:lnTo>
                    <a:pt x="366548" y="0"/>
                  </a:lnTo>
                  <a:lnTo>
                    <a:pt x="366548" y="148888"/>
                  </a:lnTo>
                  <a:lnTo>
                    <a:pt x="0" y="14888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366548" cy="1965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Approve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917900" y="7849260"/>
            <a:ext cx="1510880" cy="565273"/>
            <a:chOff x="0" y="0"/>
            <a:chExt cx="397927" cy="14887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97927" cy="148878"/>
            </a:xfrm>
            <a:custGeom>
              <a:avLst/>
              <a:gdLst/>
              <a:ahLst/>
              <a:cxnLst/>
              <a:rect r="r" b="b" t="t" l="l"/>
              <a:pathLst>
                <a:path h="148878" w="397927">
                  <a:moveTo>
                    <a:pt x="0" y="0"/>
                  </a:moveTo>
                  <a:lnTo>
                    <a:pt x="397927" y="0"/>
                  </a:lnTo>
                  <a:lnTo>
                    <a:pt x="397927" y="148878"/>
                  </a:lnTo>
                  <a:lnTo>
                    <a:pt x="0" y="14887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397927" cy="1965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Update AI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-260599" y="654649"/>
            <a:ext cx="6093063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500" u="sng">
                <a:solidFill>
                  <a:srgbClr val="2A2321"/>
                </a:solidFill>
                <a:latin typeface="Abhaya Libre Bold"/>
                <a:ea typeface="Abhaya Libre Bold"/>
                <a:cs typeface="Abhaya Libre Bold"/>
                <a:sym typeface="Abhaya Libre Bold"/>
              </a:rPr>
              <a:t>WORK FLOW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164466" y="4159564"/>
            <a:ext cx="2030934" cy="791074"/>
            <a:chOff x="0" y="0"/>
            <a:chExt cx="534896" cy="20834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34896" cy="208349"/>
            </a:xfrm>
            <a:custGeom>
              <a:avLst/>
              <a:gdLst/>
              <a:ahLst/>
              <a:cxnLst/>
              <a:rect r="r" b="b" t="t" l="l"/>
              <a:pathLst>
                <a:path h="208349" w="534896">
                  <a:moveTo>
                    <a:pt x="0" y="0"/>
                  </a:moveTo>
                  <a:lnTo>
                    <a:pt x="534896" y="0"/>
                  </a:lnTo>
                  <a:lnTo>
                    <a:pt x="534896" y="208349"/>
                  </a:lnTo>
                  <a:lnTo>
                    <a:pt x="0" y="20834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534896" cy="2559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Transaction 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28700" y="2393522"/>
            <a:ext cx="2302465" cy="773773"/>
            <a:chOff x="0" y="0"/>
            <a:chExt cx="606410" cy="20379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06410" cy="203792"/>
            </a:xfrm>
            <a:custGeom>
              <a:avLst/>
              <a:gdLst/>
              <a:ahLst/>
              <a:cxnLst/>
              <a:rect r="r" b="b" t="t" l="l"/>
              <a:pathLst>
                <a:path h="203792" w="606410">
                  <a:moveTo>
                    <a:pt x="0" y="0"/>
                  </a:moveTo>
                  <a:lnTo>
                    <a:pt x="606410" y="0"/>
                  </a:lnTo>
                  <a:lnTo>
                    <a:pt x="606410" y="203792"/>
                  </a:lnTo>
                  <a:lnTo>
                    <a:pt x="0" y="203792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606410" cy="2514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Data Processing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4464687" y="2390122"/>
            <a:ext cx="2069635" cy="780574"/>
            <a:chOff x="0" y="0"/>
            <a:chExt cx="545089" cy="20558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45089" cy="205583"/>
            </a:xfrm>
            <a:custGeom>
              <a:avLst/>
              <a:gdLst/>
              <a:ahLst/>
              <a:cxnLst/>
              <a:rect r="r" b="b" t="t" l="l"/>
              <a:pathLst>
                <a:path h="205583" w="545089">
                  <a:moveTo>
                    <a:pt x="0" y="0"/>
                  </a:moveTo>
                  <a:lnTo>
                    <a:pt x="545089" y="0"/>
                  </a:lnTo>
                  <a:lnTo>
                    <a:pt x="545089" y="205583"/>
                  </a:lnTo>
                  <a:lnTo>
                    <a:pt x="0" y="205583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545089" cy="253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AI Analysis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156180" y="2466467"/>
            <a:ext cx="1892956" cy="662330"/>
            <a:chOff x="0" y="0"/>
            <a:chExt cx="498556" cy="174441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98556" cy="174441"/>
            </a:xfrm>
            <a:custGeom>
              <a:avLst/>
              <a:gdLst/>
              <a:ahLst/>
              <a:cxnLst/>
              <a:rect r="r" b="b" t="t" l="l"/>
              <a:pathLst>
                <a:path h="174441" w="498556">
                  <a:moveTo>
                    <a:pt x="0" y="0"/>
                  </a:moveTo>
                  <a:lnTo>
                    <a:pt x="498556" y="0"/>
                  </a:lnTo>
                  <a:lnTo>
                    <a:pt x="498556" y="174441"/>
                  </a:lnTo>
                  <a:lnTo>
                    <a:pt x="0" y="174441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498556" cy="2220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Alert User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6163271" y="5328907"/>
            <a:ext cx="1258496" cy="567356"/>
            <a:chOff x="0" y="0"/>
            <a:chExt cx="331456" cy="149427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331456" cy="149427"/>
            </a:xfrm>
            <a:custGeom>
              <a:avLst/>
              <a:gdLst/>
              <a:ahLst/>
              <a:cxnLst/>
              <a:rect r="r" b="b" t="t" l="l"/>
              <a:pathLst>
                <a:path h="149427" w="331456">
                  <a:moveTo>
                    <a:pt x="0" y="0"/>
                  </a:moveTo>
                  <a:lnTo>
                    <a:pt x="331456" y="0"/>
                  </a:lnTo>
                  <a:lnTo>
                    <a:pt x="331456" y="149427"/>
                  </a:lnTo>
                  <a:lnTo>
                    <a:pt x="0" y="149427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47625"/>
              <a:ext cx="331456" cy="1970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Fraud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772907" y="4159564"/>
            <a:ext cx="1361564" cy="565273"/>
            <a:chOff x="0" y="0"/>
            <a:chExt cx="358601" cy="148878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358601" cy="148878"/>
            </a:xfrm>
            <a:custGeom>
              <a:avLst/>
              <a:gdLst/>
              <a:ahLst/>
              <a:cxnLst/>
              <a:rect r="r" b="b" t="t" l="l"/>
              <a:pathLst>
                <a:path h="148878" w="358601">
                  <a:moveTo>
                    <a:pt x="0" y="0"/>
                  </a:moveTo>
                  <a:lnTo>
                    <a:pt x="358601" y="0"/>
                  </a:lnTo>
                  <a:lnTo>
                    <a:pt x="358601" y="148878"/>
                  </a:lnTo>
                  <a:lnTo>
                    <a:pt x="0" y="14887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47625"/>
              <a:ext cx="358601" cy="1965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Process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1064821" y="5143500"/>
            <a:ext cx="1637413" cy="565309"/>
            <a:chOff x="0" y="0"/>
            <a:chExt cx="431253" cy="148888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431253" cy="148888"/>
            </a:xfrm>
            <a:custGeom>
              <a:avLst/>
              <a:gdLst/>
              <a:ahLst/>
              <a:cxnLst/>
              <a:rect r="r" b="b" t="t" l="l"/>
              <a:pathLst>
                <a:path h="148888" w="431253">
                  <a:moveTo>
                    <a:pt x="0" y="0"/>
                  </a:moveTo>
                  <a:lnTo>
                    <a:pt x="431253" y="0"/>
                  </a:lnTo>
                  <a:lnTo>
                    <a:pt x="431253" y="148888"/>
                  </a:lnTo>
                  <a:lnTo>
                    <a:pt x="0" y="14888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47625"/>
              <a:ext cx="431253" cy="1965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Complete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8179336" y="2349857"/>
            <a:ext cx="2548705" cy="895549"/>
            <a:chOff x="0" y="0"/>
            <a:chExt cx="1223753" cy="42999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223753" cy="429995"/>
            </a:xfrm>
            <a:custGeom>
              <a:avLst/>
              <a:gdLst/>
              <a:ahLst/>
              <a:cxnLst/>
              <a:rect r="r" b="b" t="t" l="l"/>
              <a:pathLst>
                <a:path h="429995" w="1223753">
                  <a:moveTo>
                    <a:pt x="611876" y="0"/>
                  </a:moveTo>
                  <a:lnTo>
                    <a:pt x="1223753" y="214998"/>
                  </a:lnTo>
                  <a:lnTo>
                    <a:pt x="611876" y="429995"/>
                  </a:lnTo>
                  <a:lnTo>
                    <a:pt x="0" y="214998"/>
                  </a:lnTo>
                  <a:lnTo>
                    <a:pt x="611876" y="0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210333" y="26280"/>
              <a:ext cx="803088" cy="3298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Suspicious?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4765307" y="3907085"/>
            <a:ext cx="2187696" cy="895549"/>
            <a:chOff x="0" y="0"/>
            <a:chExt cx="1050415" cy="429995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050415" cy="429995"/>
            </a:xfrm>
            <a:custGeom>
              <a:avLst/>
              <a:gdLst/>
              <a:ahLst/>
              <a:cxnLst/>
              <a:rect r="r" b="b" t="t" l="l"/>
              <a:pathLst>
                <a:path h="429995" w="1050415">
                  <a:moveTo>
                    <a:pt x="525208" y="0"/>
                  </a:moveTo>
                  <a:lnTo>
                    <a:pt x="1050415" y="214998"/>
                  </a:lnTo>
                  <a:lnTo>
                    <a:pt x="525208" y="429995"/>
                  </a:lnTo>
                  <a:lnTo>
                    <a:pt x="0" y="214998"/>
                  </a:lnTo>
                  <a:lnTo>
                    <a:pt x="525208" y="0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180540" y="26280"/>
              <a:ext cx="689335" cy="3298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Verify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9837071" y="3341776"/>
            <a:ext cx="609721" cy="565309"/>
            <a:chOff x="0" y="0"/>
            <a:chExt cx="160585" cy="148888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60585" cy="148888"/>
            </a:xfrm>
            <a:custGeom>
              <a:avLst/>
              <a:gdLst/>
              <a:ahLst/>
              <a:cxnLst/>
              <a:rect r="r" b="b" t="t" l="l"/>
              <a:pathLst>
                <a:path h="148888" w="160585">
                  <a:moveTo>
                    <a:pt x="0" y="0"/>
                  </a:moveTo>
                  <a:lnTo>
                    <a:pt x="160585" y="0"/>
                  </a:lnTo>
                  <a:lnTo>
                    <a:pt x="160585" y="148888"/>
                  </a:lnTo>
                  <a:lnTo>
                    <a:pt x="0" y="14888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47625"/>
              <a:ext cx="160585" cy="1965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No</a:t>
              </a: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11609151" y="2087017"/>
            <a:ext cx="853553" cy="568110"/>
            <a:chOff x="0" y="0"/>
            <a:chExt cx="224804" cy="149626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224804" cy="149626"/>
            </a:xfrm>
            <a:custGeom>
              <a:avLst/>
              <a:gdLst/>
              <a:ahLst/>
              <a:cxnLst/>
              <a:rect r="r" b="b" t="t" l="l"/>
              <a:pathLst>
                <a:path h="149626" w="224804">
                  <a:moveTo>
                    <a:pt x="0" y="0"/>
                  </a:moveTo>
                  <a:lnTo>
                    <a:pt x="224804" y="0"/>
                  </a:lnTo>
                  <a:lnTo>
                    <a:pt x="224804" y="149626"/>
                  </a:lnTo>
                  <a:lnTo>
                    <a:pt x="0" y="149626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49" id="49"/>
            <p:cNvSpPr txBox="true"/>
            <p:nvPr/>
          </p:nvSpPr>
          <p:spPr>
            <a:xfrm>
              <a:off x="0" y="-47625"/>
              <a:ext cx="224804" cy="1972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Yes</a:t>
              </a:r>
            </a:p>
          </p:txBody>
        </p:sp>
      </p:grpSp>
      <p:sp>
        <p:nvSpPr>
          <p:cNvPr name="AutoShape 50" id="50"/>
          <p:cNvSpPr/>
          <p:nvPr/>
        </p:nvSpPr>
        <p:spPr>
          <a:xfrm flipH="true" flipV="true">
            <a:off x="2179932" y="3167296"/>
            <a:ext cx="0" cy="992269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1" id="51"/>
          <p:cNvSpPr/>
          <p:nvPr/>
        </p:nvSpPr>
        <p:spPr>
          <a:xfrm>
            <a:off x="3331165" y="2780409"/>
            <a:ext cx="1133523" cy="0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2" id="52"/>
          <p:cNvSpPr/>
          <p:nvPr/>
        </p:nvSpPr>
        <p:spPr>
          <a:xfrm flipV="true">
            <a:off x="6537053" y="2736744"/>
            <a:ext cx="1594468" cy="64884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3" id="53"/>
          <p:cNvSpPr/>
          <p:nvPr/>
        </p:nvSpPr>
        <p:spPr>
          <a:xfrm>
            <a:off x="9409101" y="3537352"/>
            <a:ext cx="44588" cy="622212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4" id="54"/>
          <p:cNvSpPr/>
          <p:nvPr/>
        </p:nvSpPr>
        <p:spPr>
          <a:xfrm flipH="true" flipV="true">
            <a:off x="5383715" y="3525236"/>
            <a:ext cx="115790" cy="4606661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5" id="55"/>
          <p:cNvSpPr/>
          <p:nvPr/>
        </p:nvSpPr>
        <p:spPr>
          <a:xfrm flipV="true">
            <a:off x="10683821" y="2689083"/>
            <a:ext cx="2428043" cy="99654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56" id="56"/>
          <p:cNvGrpSpPr/>
          <p:nvPr/>
        </p:nvGrpSpPr>
        <p:grpSpPr>
          <a:xfrm rot="0">
            <a:off x="15198608" y="6346137"/>
            <a:ext cx="1258496" cy="567356"/>
            <a:chOff x="0" y="0"/>
            <a:chExt cx="331456" cy="149427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331456" cy="149427"/>
            </a:xfrm>
            <a:custGeom>
              <a:avLst/>
              <a:gdLst/>
              <a:ahLst/>
              <a:cxnLst/>
              <a:rect r="r" b="b" t="t" l="l"/>
              <a:pathLst>
                <a:path h="149427" w="331456">
                  <a:moveTo>
                    <a:pt x="0" y="0"/>
                  </a:moveTo>
                  <a:lnTo>
                    <a:pt x="331456" y="0"/>
                  </a:lnTo>
                  <a:lnTo>
                    <a:pt x="331456" y="149427"/>
                  </a:lnTo>
                  <a:lnTo>
                    <a:pt x="0" y="149427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58" id="58"/>
            <p:cNvSpPr txBox="true"/>
            <p:nvPr/>
          </p:nvSpPr>
          <p:spPr>
            <a:xfrm>
              <a:off x="0" y="-47625"/>
              <a:ext cx="331456" cy="1970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Block</a:t>
              </a:r>
            </a:p>
          </p:txBody>
        </p:sp>
      </p:grpSp>
      <p:sp>
        <p:nvSpPr>
          <p:cNvPr name="AutoShape 59" id="59"/>
          <p:cNvSpPr/>
          <p:nvPr/>
        </p:nvSpPr>
        <p:spPr>
          <a:xfrm flipH="true">
            <a:off x="13673340" y="6913493"/>
            <a:ext cx="0" cy="935767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60" id="60"/>
          <p:cNvSpPr/>
          <p:nvPr/>
        </p:nvSpPr>
        <p:spPr>
          <a:xfrm flipH="true">
            <a:off x="13580064" y="4332123"/>
            <a:ext cx="1243518" cy="41353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61" id="61"/>
          <p:cNvSpPr/>
          <p:nvPr/>
        </p:nvSpPr>
        <p:spPr>
          <a:xfrm flipH="true">
            <a:off x="14428780" y="8131896"/>
            <a:ext cx="1430375" cy="0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62" id="62"/>
          <p:cNvSpPr/>
          <p:nvPr/>
        </p:nvSpPr>
        <p:spPr>
          <a:xfrm flipH="true">
            <a:off x="15827857" y="4802634"/>
            <a:ext cx="31298" cy="1543504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63" id="63"/>
          <p:cNvSpPr/>
          <p:nvPr/>
        </p:nvSpPr>
        <p:spPr>
          <a:xfrm>
            <a:off x="9453689" y="5426154"/>
            <a:ext cx="1611132" cy="0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64" id="64"/>
          <p:cNvSpPr/>
          <p:nvPr/>
        </p:nvSpPr>
        <p:spPr>
          <a:xfrm>
            <a:off x="15859155" y="2780409"/>
            <a:ext cx="0" cy="1126676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65" id="65"/>
          <p:cNvSpPr/>
          <p:nvPr/>
        </p:nvSpPr>
        <p:spPr>
          <a:xfrm>
            <a:off x="15049137" y="2797632"/>
            <a:ext cx="810019" cy="0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6" id="66"/>
          <p:cNvSpPr/>
          <p:nvPr/>
        </p:nvSpPr>
        <p:spPr>
          <a:xfrm>
            <a:off x="11883527" y="4373476"/>
            <a:ext cx="0" cy="770024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67" id="67"/>
          <p:cNvSpPr/>
          <p:nvPr/>
        </p:nvSpPr>
        <p:spPr>
          <a:xfrm flipH="true" flipV="true">
            <a:off x="15827857" y="6913493"/>
            <a:ext cx="31298" cy="1218403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8" id="68"/>
          <p:cNvGrpSpPr/>
          <p:nvPr/>
        </p:nvGrpSpPr>
        <p:grpSpPr>
          <a:xfrm rot="0">
            <a:off x="13797798" y="3624431"/>
            <a:ext cx="609721" cy="565309"/>
            <a:chOff x="0" y="0"/>
            <a:chExt cx="160585" cy="148888"/>
          </a:xfrm>
        </p:grpSpPr>
        <p:sp>
          <p:nvSpPr>
            <p:cNvPr name="Freeform 69" id="69"/>
            <p:cNvSpPr/>
            <p:nvPr/>
          </p:nvSpPr>
          <p:spPr>
            <a:xfrm flipH="false" flipV="false" rot="0">
              <a:off x="0" y="0"/>
              <a:ext cx="160585" cy="148888"/>
            </a:xfrm>
            <a:custGeom>
              <a:avLst/>
              <a:gdLst/>
              <a:ahLst/>
              <a:cxnLst/>
              <a:rect r="r" b="b" t="t" l="l"/>
              <a:pathLst>
                <a:path h="148888" w="160585">
                  <a:moveTo>
                    <a:pt x="0" y="0"/>
                  </a:moveTo>
                  <a:lnTo>
                    <a:pt x="160585" y="0"/>
                  </a:lnTo>
                  <a:lnTo>
                    <a:pt x="160585" y="148888"/>
                  </a:lnTo>
                  <a:lnTo>
                    <a:pt x="0" y="14888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2A2321"/>
              </a:solidFill>
              <a:prstDash val="solid"/>
              <a:miter/>
            </a:ln>
          </p:spPr>
        </p:sp>
        <p:sp>
          <p:nvSpPr>
            <p:cNvPr name="TextBox 70" id="70"/>
            <p:cNvSpPr txBox="true"/>
            <p:nvPr/>
          </p:nvSpPr>
          <p:spPr>
            <a:xfrm>
              <a:off x="0" y="-47625"/>
              <a:ext cx="160585" cy="1965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Abhaya Libre Bold"/>
                  <a:ea typeface="Abhaya Libre Bold"/>
                  <a:cs typeface="Abhaya Libre Bold"/>
                  <a:sym typeface="Abhaya Libre Bold"/>
                </a:rPr>
                <a:t>Ok</a:t>
              </a:r>
            </a:p>
          </p:txBody>
        </p:sp>
      </p:grpSp>
      <p:sp>
        <p:nvSpPr>
          <p:cNvPr name="AutoShape 71" id="71"/>
          <p:cNvSpPr/>
          <p:nvPr/>
        </p:nvSpPr>
        <p:spPr>
          <a:xfrm>
            <a:off x="11883527" y="4392526"/>
            <a:ext cx="376199" cy="0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2" id="72"/>
          <p:cNvSpPr/>
          <p:nvPr/>
        </p:nvSpPr>
        <p:spPr>
          <a:xfrm flipV="true">
            <a:off x="11883527" y="5708809"/>
            <a:ext cx="0" cy="1204684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3" id="73"/>
          <p:cNvSpPr/>
          <p:nvPr/>
        </p:nvSpPr>
        <p:spPr>
          <a:xfrm>
            <a:off x="5499505" y="8131896"/>
            <a:ext cx="7418395" cy="0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4" id="74"/>
          <p:cNvSpPr/>
          <p:nvPr/>
        </p:nvSpPr>
        <p:spPr>
          <a:xfrm flipV="true">
            <a:off x="11883527" y="6913493"/>
            <a:ext cx="1809306" cy="0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5" id="75"/>
          <p:cNvSpPr/>
          <p:nvPr/>
        </p:nvSpPr>
        <p:spPr>
          <a:xfrm>
            <a:off x="9174761" y="4950639"/>
            <a:ext cx="278928" cy="475516"/>
          </a:xfrm>
          <a:prstGeom prst="line">
            <a:avLst/>
          </a:prstGeom>
          <a:ln cap="flat" w="381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27362" y="0"/>
            <a:ext cx="937061" cy="10287000"/>
            <a:chOff x="0" y="0"/>
            <a:chExt cx="24679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67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6798">
                  <a:moveTo>
                    <a:pt x="0" y="0"/>
                  </a:moveTo>
                  <a:lnTo>
                    <a:pt x="246798" y="0"/>
                  </a:lnTo>
                  <a:lnTo>
                    <a:pt x="2467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6F3E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679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479548" y="7550135"/>
            <a:ext cx="503827" cy="50382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479548" y="5304230"/>
            <a:ext cx="503827" cy="50382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479548" y="4177566"/>
            <a:ext cx="503827" cy="50382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479548" y="6427183"/>
            <a:ext cx="503827" cy="50382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2282349" y="1226003"/>
            <a:ext cx="13180039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TECH STACK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215122" y="3989107"/>
            <a:ext cx="304479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Front-end :  </a:t>
            </a:r>
          </a:p>
        </p:txBody>
      </p:sp>
      <p:sp>
        <p:nvSpPr>
          <p:cNvPr name="TextBox 19" id="19"/>
          <p:cNvSpPr txBox="true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GBS Diversity Hackathon | 2025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186547" y="6238724"/>
            <a:ext cx="3073367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Back-end  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186547" y="5115772"/>
            <a:ext cx="2950600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Database   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186547" y="7361676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Platforms :</a:t>
            </a:r>
          </a:p>
        </p:txBody>
      </p:sp>
      <p:sp>
        <p:nvSpPr>
          <p:cNvPr name="AutoShape 23" id="23"/>
          <p:cNvSpPr/>
          <p:nvPr/>
        </p:nvSpPr>
        <p:spPr>
          <a:xfrm flipV="true">
            <a:off x="1091252" y="7784662"/>
            <a:ext cx="4640" cy="2502235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 flipH="true" flipV="true">
            <a:off x="1090490" y="-104525"/>
            <a:ext cx="5403" cy="2422275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5" id="25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4</a:t>
              </a: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1263762" y="-14586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1804788" y="9258300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6259915" y="4118459"/>
            <a:ext cx="5470441" cy="721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Abhaya Libre Bold"/>
                <a:ea typeface="Abhaya Libre Bold"/>
                <a:cs typeface="Abhaya Libre Bold"/>
                <a:sym typeface="Abhaya Libre Bold"/>
              </a:rPr>
              <a:t>HTML, CSS, JavaScript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259915" y="5230979"/>
            <a:ext cx="5931693" cy="721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Abhaya Libre Bold"/>
                <a:ea typeface="Abhaya Libre Bold"/>
                <a:cs typeface="Abhaya Libre Bold"/>
                <a:sym typeface="Abhaya Libre Bold"/>
              </a:rPr>
              <a:t>Flask with SQLAlchemy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259915" y="7464410"/>
            <a:ext cx="9491381" cy="721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Abhaya Libre Bold"/>
                <a:ea typeface="Abhaya Libre Bold"/>
                <a:cs typeface="Abhaya Libre Bold"/>
                <a:sym typeface="Abhaya Libre Bold"/>
              </a:rPr>
              <a:t>Canva (Design), VS Code (Code Editor)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2479548" y="8673087"/>
            <a:ext cx="503827" cy="503827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6137148" y="8519780"/>
            <a:ext cx="10891526" cy="721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Abhaya Libre Bold"/>
                <a:ea typeface="Abhaya Libre Bold"/>
                <a:cs typeface="Abhaya Libre Bold"/>
                <a:sym typeface="Abhaya Libre Bold"/>
              </a:rPr>
              <a:t> Google Colab (for model training &amp; testing)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6259915" y="6350529"/>
            <a:ext cx="5931693" cy="721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Abhaya Libre Bold"/>
                <a:ea typeface="Abhaya Libre Bold"/>
                <a:cs typeface="Abhaya Libre Bold"/>
                <a:sym typeface="Abhaya Libre Bold"/>
              </a:rPr>
              <a:t>Flask with SQLAlchemy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3186547" y="8483267"/>
            <a:ext cx="5381802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AI/ML           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11959" y="3150340"/>
            <a:ext cx="14847341" cy="1916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25"/>
              </a:lnSpc>
            </a:pPr>
            <a:r>
              <a:rPr lang="en-US" sz="366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Graph-Based Fraud Detection – Uses GraphDB (Neo4j) to identify hidden fraud networks by analyzing transactional relationships (e.g., linked fraudulent accounts).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3764167" y="637964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11959" y="5916479"/>
            <a:ext cx="14228502" cy="2005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9"/>
              </a:lnSpc>
            </a:pPr>
            <a:r>
              <a:rPr lang="en-US" sz="37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Enhanced RL Model – Continuously refines fraud detection strategies using Reinforcement Learning to adapt to new fraud patterns.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411959" y="866775"/>
            <a:ext cx="13464081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FUTURE SCOPE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02946" y="8800282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GBS Diversity Hackathon | 2025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547891" y="5996601"/>
            <a:ext cx="516960" cy="51696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547891" y="3217015"/>
            <a:ext cx="516960" cy="51696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>
            <a:off x="-260599" y="9061267"/>
            <a:ext cx="6700111" cy="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11902852" y="9061267"/>
            <a:ext cx="6632581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5</a:t>
              </a: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-3657600" y="-402279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6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512165" y="-155385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92058" y="9048108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5702946" y="8800282"/>
            <a:ext cx="688210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Diversity Hackathon</a:t>
            </a: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| 2025</a:t>
            </a:r>
          </a:p>
        </p:txBody>
      </p:sp>
      <p:sp>
        <p:nvSpPr>
          <p:cNvPr name="AutoShape 11" id="11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cap="flat" w="114300">
            <a:solidFill>
              <a:srgbClr val="9FC3D0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12" id="12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1475" b="0"/>
          <a:stretch>
            <a:fillRect/>
          </a:stretch>
        </p:blipFill>
        <p:spPr>
          <a:xfrm flipH="false" flipV="false" rot="0">
            <a:off x="3838919" y="2422526"/>
            <a:ext cx="10610161" cy="605762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3918390" y="866775"/>
            <a:ext cx="10451219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DEMO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54977" y="3748035"/>
            <a:ext cx="11627497" cy="2514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73"/>
              </a:lnSpc>
            </a:pPr>
            <a:r>
              <a:rPr lang="en-US" sz="14695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31071" y="0"/>
            <a:ext cx="4239083" cy="10287000"/>
            <a:chOff x="0" y="0"/>
            <a:chExt cx="5652111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558233" cy="2709333"/>
              </a:xfrm>
              <a:custGeom>
                <a:avLst/>
                <a:gdLst/>
                <a:ahLst/>
                <a:cxnLst/>
                <a:rect r="r" b="b" t="t" l="l"/>
                <a:pathLst>
                  <a:path h="2709333" w="5582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12412831" y="8026211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413653" y="-573693"/>
            <a:ext cx="7315200" cy="2477783"/>
          </a:xfrm>
          <a:custGeom>
            <a:avLst/>
            <a:gdLst/>
            <a:ahLst/>
            <a:cxnLst/>
            <a:rect r="r" b="b" t="t" l="l"/>
            <a:pathLst>
              <a:path h="2477783" w="7315200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DAGhNlapXi4</dc:identifier>
  <dcterms:modified xsi:type="dcterms:W3CDTF">2011-08-01T06:04:30Z</dcterms:modified>
  <cp:revision>1</cp:revision>
  <dc:title>Beige Pastel Minimalist Thesis Defense Presentation</dc:title>
</cp:coreProperties>
</file>

<file path=docProps/thumbnail.jpeg>
</file>